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638458000"/>
        <c:axId val="638459176"/>
        <c:axId val="0"/>
      </c:bar3DChart>
      <c:catAx>
        <c:axId val="638458000"/>
        <c:scaling>
          <c:orientation val="minMax"/>
        </c:scaling>
        <c:delete val="0"/>
        <c:axPos val="b"/>
        <c:numFmt formatCode="General" sourceLinked="1"/>
        <c:majorTickMark val="out"/>
        <c:minorTickMark val="none"/>
        <c:tickLblPos val="nextTo"/>
        <c:crossAx val="638459176"/>
        <c:crosses val="autoZero"/>
        <c:auto val="1"/>
        <c:lblAlgn val="ctr"/>
        <c:lblOffset val="100"/>
        <c:noMultiLvlLbl val="0"/>
      </c:catAx>
      <c:valAx>
        <c:axId val="638459176"/>
        <c:scaling>
          <c:orientation val="minMax"/>
        </c:scaling>
        <c:delete val="0"/>
        <c:axPos val="l"/>
        <c:majorGridlines/>
        <c:numFmt formatCode="General" sourceLinked="1"/>
        <c:majorTickMark val="out"/>
        <c:minorTickMark val="none"/>
        <c:tickLblPos val="nextTo"/>
        <c:crossAx val="6384580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4">
                    <a:lumMod val="75000"/>
                  </a:schemeClr>
                </a:solidFill>
                <a:latin typeface="Arial Black" pitchFamily="34" charset="0"/>
              </a:rPr>
              <a:t>Student Presenter’s Name(s), Major(s) or Course </a:t>
            </a:r>
            <a:r>
              <a:rPr lang="en-US" sz="4000" b="1" dirty="0" smtClean="0">
                <a:solidFill>
                  <a:schemeClr val="accent4">
                    <a:lumMod val="75000"/>
                  </a:schemeClr>
                </a:solidFill>
                <a:latin typeface="Arial Black" pitchFamily="34" charset="0"/>
              </a:rPr>
              <a:t>Name  ·   Mentor’s </a:t>
            </a:r>
            <a:r>
              <a:rPr lang="en-US" sz="4000" b="1" dirty="0">
                <a:solidFill>
                  <a:schemeClr val="accent4">
                    <a:lumMod val="75000"/>
                  </a:schemeClr>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4">
                    <a:lumMod val="75000"/>
                  </a:schemeClr>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4">
                    <a:lumMod val="75000"/>
                  </a:schemeClr>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4">
                    <a:lumMod val="75000"/>
                  </a:schemeClr>
                </a:solidFill>
                <a:latin typeface="Arial Black" pitchFamily="34" charset="0"/>
              </a:rPr>
              <a:t>Heading 3 </a:t>
            </a:r>
            <a:r>
              <a:rPr lang="en-US" sz="3200" dirty="0">
                <a:solidFill>
                  <a:schemeClr val="accent4">
                    <a:lumMod val="75000"/>
                  </a:schemeClr>
                </a:solidFill>
                <a:latin typeface="Arial" panose="020B0604020202020204" pitchFamily="34" charset="0"/>
                <a:cs typeface="Arial" panose="020B0604020202020204" pitchFamily="34" charset="0"/>
              </a:rPr>
              <a:t>(suggestions</a:t>
            </a:r>
            <a:r>
              <a:rPr lang="en-US" sz="3200" dirty="0" smtClean="0">
                <a:solidFill>
                  <a:schemeClr val="accent4">
                    <a:lumMod val="75000"/>
                  </a:schemeClr>
                </a:solidFill>
                <a:latin typeface="Arial" panose="020B0604020202020204" pitchFamily="34" charset="0"/>
                <a:cs typeface="Arial" panose="020B0604020202020204" pitchFamily="34" charset="0"/>
              </a:rPr>
              <a:t>: Method or Approach)</a:t>
            </a:r>
            <a:endParaRPr lang="en-US" sz="3200" dirty="0">
              <a:solidFill>
                <a:schemeClr val="accent4">
                  <a:lumMod val="75000"/>
                </a:schemeClr>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4">
                  <a:lumMod val="75000"/>
                </a:schemeClr>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4">
                    <a:lumMod val="75000"/>
                  </a:schemeClr>
                </a:solidFill>
                <a:latin typeface="Arial Black" pitchFamily="34" charset="0"/>
              </a:rPr>
              <a:t>Heading </a:t>
            </a:r>
            <a:r>
              <a:rPr lang="en-US" sz="4400" dirty="0" smtClean="0">
                <a:solidFill>
                  <a:schemeClr val="accent4">
                    <a:lumMod val="75000"/>
                  </a:schemeClr>
                </a:solidFill>
                <a:latin typeface="Arial Black" pitchFamily="34" charset="0"/>
              </a:rPr>
              <a:t>2 </a:t>
            </a:r>
            <a:r>
              <a:rPr lang="en-US" sz="3200" dirty="0">
                <a:solidFill>
                  <a:schemeClr val="accent4">
                    <a:lumMod val="75000"/>
                  </a:schemeClr>
                </a:solidFill>
                <a:latin typeface="Arial" panose="020B0604020202020204" pitchFamily="34" charset="0"/>
                <a:cs typeface="Arial" panose="020B0604020202020204" pitchFamily="34" charset="0"/>
              </a:rPr>
              <a:t>(</a:t>
            </a:r>
            <a:r>
              <a:rPr lang="en-US" sz="3200" dirty="0" smtClean="0">
                <a:solidFill>
                  <a:schemeClr val="accent4">
                    <a:lumMod val="75000"/>
                  </a:schemeClr>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4">
                  <a:lumMod val="75000"/>
                </a:schemeClr>
              </a:solidFill>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4">
                    <a:lumMod val="75000"/>
                  </a:schemeClr>
                </a:solidFill>
                <a:latin typeface="Arial Black" pitchFamily="34" charset="0"/>
              </a:rPr>
              <a:t>Heading 1 </a:t>
            </a:r>
            <a:r>
              <a:rPr lang="en-US" sz="3200" dirty="0" smtClean="0">
                <a:solidFill>
                  <a:schemeClr val="accent4">
                    <a:lumMod val="75000"/>
                  </a:schemeClr>
                </a:solidFill>
                <a:latin typeface="Arial" panose="020B0604020202020204" pitchFamily="34" charset="0"/>
                <a:cs typeface="Arial" panose="020B0604020202020204" pitchFamily="34" charset="0"/>
              </a:rPr>
              <a:t>(suggestion: Abstract)</a:t>
            </a:r>
            <a:endParaRPr lang="en-US" sz="3200" dirty="0">
              <a:solidFill>
                <a:schemeClr val="accent4">
                  <a:lumMod val="75000"/>
                </a:schemeClr>
              </a:solidFill>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4">
                    <a:lumMod val="75000"/>
                  </a:schemeClr>
                </a:solidFill>
                <a:latin typeface="Arial Black" pitchFamily="34" charset="0"/>
              </a:rPr>
              <a:t>Heading </a:t>
            </a:r>
            <a:r>
              <a:rPr lang="en-US" sz="4400" dirty="0" smtClean="0">
                <a:solidFill>
                  <a:schemeClr val="accent4">
                    <a:lumMod val="75000"/>
                  </a:schemeClr>
                </a:solidFill>
                <a:latin typeface="Arial Black" pitchFamily="34" charset="0"/>
              </a:rPr>
              <a:t>5 </a:t>
            </a:r>
            <a:r>
              <a:rPr lang="en-US" sz="3200" dirty="0">
                <a:solidFill>
                  <a:schemeClr val="accent4">
                    <a:lumMod val="75000"/>
                  </a:schemeClr>
                </a:solidFill>
                <a:latin typeface="Arial" panose="020B0604020202020204" pitchFamily="34" charset="0"/>
                <a:cs typeface="Arial" panose="020B0604020202020204" pitchFamily="34" charset="0"/>
              </a:rPr>
              <a:t>(suggestions: </a:t>
            </a:r>
            <a:r>
              <a:rPr lang="en-US" sz="3200" dirty="0" smtClean="0">
                <a:solidFill>
                  <a:schemeClr val="accent4">
                    <a:lumMod val="75000"/>
                  </a:schemeClr>
                </a:solidFill>
                <a:latin typeface="Arial" panose="020B0604020202020204" pitchFamily="34" charset="0"/>
                <a:cs typeface="Arial" panose="020B0604020202020204" pitchFamily="34" charset="0"/>
              </a:rPr>
              <a:t>Interpretations of Findings)</a:t>
            </a:r>
            <a:endParaRPr lang="en-US" sz="3200" dirty="0">
              <a:solidFill>
                <a:schemeClr val="accent4">
                  <a:lumMod val="75000"/>
                </a:schemeClr>
              </a:solidFill>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4">
                    <a:lumMod val="75000"/>
                  </a:schemeClr>
                </a:solidFill>
                <a:latin typeface="Arial Black" pitchFamily="34" charset="0"/>
              </a:rPr>
              <a:t>Heading </a:t>
            </a:r>
            <a:r>
              <a:rPr lang="en-US" sz="4400" dirty="0" smtClean="0">
                <a:solidFill>
                  <a:schemeClr val="accent4">
                    <a:lumMod val="75000"/>
                  </a:schemeClr>
                </a:solidFill>
                <a:latin typeface="Arial Black" pitchFamily="34" charset="0"/>
              </a:rPr>
              <a:t>6 </a:t>
            </a:r>
            <a:r>
              <a:rPr lang="en-US" sz="3200" dirty="0">
                <a:solidFill>
                  <a:schemeClr val="accent4">
                    <a:lumMod val="75000"/>
                  </a:schemeClr>
                </a:solidFill>
                <a:latin typeface="Arial" panose="020B0604020202020204" pitchFamily="34" charset="0"/>
                <a:cs typeface="Arial" panose="020B0604020202020204" pitchFamily="34" charset="0"/>
              </a:rPr>
              <a:t>(suggestions: </a:t>
            </a:r>
            <a:r>
              <a:rPr lang="en-US" sz="3200" dirty="0" smtClean="0">
                <a:solidFill>
                  <a:schemeClr val="accent4">
                    <a:lumMod val="75000"/>
                  </a:schemeClr>
                </a:solidFill>
                <a:latin typeface="Arial" panose="020B0604020202020204" pitchFamily="34" charset="0"/>
                <a:cs typeface="Arial" panose="020B0604020202020204" pitchFamily="34" charset="0"/>
              </a:rPr>
              <a:t>Conclusions or Recommendations)</a:t>
            </a:r>
            <a:endParaRPr lang="en-US" sz="3200" dirty="0">
              <a:solidFill>
                <a:schemeClr val="accent4">
                  <a:lumMod val="75000"/>
                </a:schemeClr>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4">
                  <a:lumMod val="75000"/>
                </a:schemeClr>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4">
                    <a:lumMod val="75000"/>
                  </a:schemeClr>
                </a:solidFill>
                <a:latin typeface="Arial Black" pitchFamily="34" charset="0"/>
              </a:rPr>
              <a:t>Heading </a:t>
            </a:r>
            <a:r>
              <a:rPr lang="en-US" sz="4400" dirty="0" smtClean="0">
                <a:solidFill>
                  <a:schemeClr val="accent4">
                    <a:lumMod val="75000"/>
                  </a:schemeClr>
                </a:solidFill>
                <a:latin typeface="Arial Black" pitchFamily="34" charset="0"/>
              </a:rPr>
              <a:t>4 </a:t>
            </a:r>
            <a:r>
              <a:rPr lang="en-US" sz="3200" dirty="0" smtClean="0">
                <a:solidFill>
                  <a:schemeClr val="accent4">
                    <a:lumMod val="75000"/>
                  </a:schemeClr>
                </a:solidFill>
                <a:latin typeface="Arial" panose="020B0604020202020204" pitchFamily="34" charset="0"/>
                <a:cs typeface="Arial" panose="020B0604020202020204" pitchFamily="34" charset="0"/>
              </a:rPr>
              <a:t>(suggestions</a:t>
            </a:r>
            <a:r>
              <a:rPr lang="en-US" sz="3200" dirty="0">
                <a:solidFill>
                  <a:schemeClr val="accent4">
                    <a:lumMod val="75000"/>
                  </a:schemeClr>
                </a:solidFill>
                <a:latin typeface="Arial" panose="020B0604020202020204" pitchFamily="34" charset="0"/>
                <a:cs typeface="Arial" panose="020B0604020202020204" pitchFamily="34" charset="0"/>
              </a:rPr>
              <a:t>: </a:t>
            </a:r>
            <a:r>
              <a:rPr lang="en-US" sz="3200" dirty="0" smtClean="0">
                <a:solidFill>
                  <a:schemeClr val="accent4">
                    <a:lumMod val="75000"/>
                  </a:schemeClr>
                </a:solidFill>
                <a:latin typeface="Arial" panose="020B0604020202020204" pitchFamily="34" charset="0"/>
                <a:cs typeface="Arial" panose="020B0604020202020204" pitchFamily="34" charset="0"/>
              </a:rPr>
              <a:t>Findings to Date or Results)</a:t>
            </a:r>
            <a:endParaRPr lang="en-US" sz="3200" dirty="0">
              <a:solidFill>
                <a:schemeClr val="accent4">
                  <a:lumMod val="75000"/>
                </a:schemeClr>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30143" y="1219092"/>
            <a:ext cx="2902857" cy="25909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A479A72-AF7D-4AF5-8F60-96F9545503A3}"/>
</file>

<file path=customXml/itemProps2.xml><?xml version="1.0" encoding="utf-8"?>
<ds:datastoreItem xmlns:ds="http://schemas.openxmlformats.org/officeDocument/2006/customXml" ds:itemID="{76DD5A2F-1550-4EF4-B054-81D7E0967BD7}"/>
</file>

<file path=customXml/itemProps3.xml><?xml version="1.0" encoding="utf-8"?>
<ds:datastoreItem xmlns:ds="http://schemas.openxmlformats.org/officeDocument/2006/customXml" ds:itemID="{916CF8B4-289E-4669-8740-7EDE2F1F4227}"/>
</file>

<file path=docProps/app.xml><?xml version="1.0" encoding="utf-8"?>
<Properties xmlns="http://schemas.openxmlformats.org/officeDocument/2006/extended-properties" xmlns:vt="http://schemas.openxmlformats.org/officeDocument/2006/docPropsVTypes">
  <Template/>
  <TotalTime>1395</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176</cp:revision>
  <dcterms:created xsi:type="dcterms:W3CDTF">2005-03-16T15:57:41Z</dcterms:created>
  <dcterms:modified xsi:type="dcterms:W3CDTF">2017-03-06T20:48:02Z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